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87" r:id="rId4"/>
    <p:sldId id="293" r:id="rId5"/>
    <p:sldId id="294" r:id="rId6"/>
    <p:sldId id="295" r:id="rId7"/>
    <p:sldId id="278" r:id="rId8"/>
  </p:sldIdLst>
  <p:sldSz cx="10693400" cy="7562850"/>
  <p:notesSz cx="968692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88694" autoAdjust="0"/>
  </p:normalViewPr>
  <p:slideViewPr>
    <p:cSldViewPr>
      <p:cViewPr>
        <p:scale>
          <a:sx n="70" d="100"/>
          <a:sy n="70" d="100"/>
        </p:scale>
        <p:origin x="-822" y="-79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5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266346016476986E-2"/>
          <c:y val="4.2989423586299577E-2"/>
          <c:w val="0.81438706383581938"/>
          <c:h val="0.914021152827400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cat>
            <c:strRef>
              <c:f>Лист1!$A$2:$A$6</c:f>
              <c:strCache>
                <c:ptCount val="4"/>
                <c:pt idx="0">
                  <c:v>Государственные и муниципальные услуги</c:v>
                </c:pt>
                <c:pt idx="1">
                  <c:v>Инфраструктура поддержки предпринимательства</c:v>
                </c:pt>
                <c:pt idx="2">
                  <c:v>Корпорация МСП</c:v>
                </c:pt>
                <c:pt idx="3">
                  <c:v>Услуги по технологическому присоединению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Доля услуг Росреестра в МФЦ в разрезе </a:t>
            </a:r>
            <a:r>
              <a:rPr lang="ru-RU" dirty="0" smtClean="0"/>
              <a:t>ФОИВ (%)</a:t>
            </a:r>
            <a:endParaRPr lang="ru-RU" dirty="0"/>
          </a:p>
        </c:rich>
      </c:tx>
      <c:layout>
        <c:manualLayout>
          <c:xMode val="edge"/>
          <c:yMode val="edge"/>
          <c:x val="3.7042265240006346E-2"/>
          <c:y val="1.7672216562113784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услуг Росреестра в МФЦ в разрезе ФОИВ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881038851898083E-3"/>
                  <c:y val="-1.178147770807585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</a:t>
                    </a:r>
                    <a:r>
                      <a:rPr lang="ru-RU" dirty="0" smtClean="0"/>
                      <a:t>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472684713509481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77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2016 год</c:v>
                </c:pt>
                <c:pt idx="1">
                  <c:v>2017 год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0.67</c:v>
                </c:pt>
                <c:pt idx="1">
                  <c:v>0.77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64608"/>
        <c:axId val="20166144"/>
      </c:barChart>
      <c:catAx>
        <c:axId val="20164608"/>
        <c:scaling>
          <c:orientation val="minMax"/>
        </c:scaling>
        <c:delete val="0"/>
        <c:axPos val="b"/>
        <c:majorTickMark val="out"/>
        <c:minorTickMark val="none"/>
        <c:tickLblPos val="nextTo"/>
        <c:crossAx val="20166144"/>
        <c:crosses val="autoZero"/>
        <c:auto val="1"/>
        <c:lblAlgn val="ctr"/>
        <c:lblOffset val="100"/>
        <c:noMultiLvlLbl val="0"/>
      </c:catAx>
      <c:valAx>
        <c:axId val="20166144"/>
        <c:scaling>
          <c:orientation val="minMax"/>
        </c:scaling>
        <c:delete val="1"/>
        <c:axPos val="l"/>
        <c:majorGridlines/>
        <c:numFmt formatCode="0.00%" sourceLinked="1"/>
        <c:majorTickMark val="out"/>
        <c:minorTickMark val="none"/>
        <c:tickLblPos val="nextTo"/>
        <c:crossAx val="20164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layout>
        <c:manualLayout>
          <c:xMode val="edge"/>
          <c:yMode val="edge"/>
          <c:x val="0.12584411974195139"/>
          <c:y val="8.0166274532247669E-3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обращений в МФЦ за услугами Росреестра (тысяч)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2016 год</c:v>
                </c:pt>
                <c:pt idx="1">
                  <c:v>1 полугодие 2017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203</c:v>
                </c:pt>
                <c:pt idx="1">
                  <c:v>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08800"/>
        <c:axId val="20110336"/>
      </c:barChart>
      <c:catAx>
        <c:axId val="20108800"/>
        <c:scaling>
          <c:orientation val="minMax"/>
        </c:scaling>
        <c:delete val="0"/>
        <c:axPos val="b"/>
        <c:majorTickMark val="out"/>
        <c:minorTickMark val="none"/>
        <c:tickLblPos val="nextTo"/>
        <c:crossAx val="20110336"/>
        <c:crosses val="autoZero"/>
        <c:auto val="1"/>
        <c:lblAlgn val="ctr"/>
        <c:lblOffset val="100"/>
        <c:noMultiLvlLbl val="0"/>
      </c:catAx>
      <c:valAx>
        <c:axId val="2011033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0108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79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>
                <a:solidFill>
                  <a:srgbClr val="00AEEF"/>
                </a:solidFill>
                <a:latin typeface="PF Din Text Comp Pro"/>
                <a:cs typeface="PF Din Text Comp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>
                <a:solidFill>
                  <a:srgbClr val="00AEEF"/>
                </a:solidFill>
                <a:latin typeface="PF Din Text Comp Pro"/>
                <a:cs typeface="PF Din Text Comp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>
                <a:solidFill>
                  <a:srgbClr val="00AEEF"/>
                </a:solidFill>
                <a:latin typeface="PF Din Text Comp Pro"/>
                <a:cs typeface="PF Din Text Comp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134008"/>
            <a:ext cx="864235" cy="6426200"/>
          </a:xfrm>
          <a:custGeom>
            <a:avLst/>
            <a:gdLst/>
            <a:ahLst/>
            <a:cxnLst/>
            <a:rect l="l" t="t" r="r" b="b"/>
            <a:pathLst>
              <a:path w="864235" h="6426200">
                <a:moveTo>
                  <a:pt x="863993" y="6425996"/>
                </a:moveTo>
                <a:lnTo>
                  <a:pt x="863993" y="0"/>
                </a:lnTo>
                <a:lnTo>
                  <a:pt x="0" y="0"/>
                </a:lnTo>
                <a:lnTo>
                  <a:pt x="0" y="6425996"/>
                </a:lnTo>
                <a:lnTo>
                  <a:pt x="863993" y="6425996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15300" y="978513"/>
            <a:ext cx="7662798" cy="701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50">
                <a:solidFill>
                  <a:srgbClr val="00AEEF"/>
                </a:solidFill>
                <a:latin typeface="PF Din Text Comp Pro"/>
                <a:cs typeface="PF Din Text Comp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5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7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0"/>
            <a:ext cx="9829800" cy="756285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0" y="2160003"/>
            <a:ext cx="864235" cy="5400040"/>
          </a:xfrm>
          <a:custGeom>
            <a:avLst/>
            <a:gdLst/>
            <a:ahLst/>
            <a:cxnLst/>
            <a:rect l="l" t="t" r="r" b="b"/>
            <a:pathLst>
              <a:path w="864235" h="5400040">
                <a:moveTo>
                  <a:pt x="0" y="5400001"/>
                </a:moveTo>
                <a:lnTo>
                  <a:pt x="863993" y="5400001"/>
                </a:lnTo>
                <a:lnTo>
                  <a:pt x="863993" y="0"/>
                </a:lnTo>
                <a:lnTo>
                  <a:pt x="0" y="0"/>
                </a:lnTo>
                <a:lnTo>
                  <a:pt x="0" y="5400001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8005" y="6699353"/>
            <a:ext cx="360045" cy="861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3035">
              <a:lnSpc>
                <a:spcPct val="100000"/>
              </a:lnSpc>
            </a:pPr>
            <a:r>
              <a:rPr sz="1500" dirty="0">
                <a:solidFill>
                  <a:srgbClr val="939598"/>
                </a:solidFill>
                <a:latin typeface="PF Din Text Comp Pro"/>
                <a:cs typeface="PF Din Text Comp Pro"/>
              </a:rPr>
              <a:t>1</a:t>
            </a:r>
            <a:endParaRPr sz="1500">
              <a:latin typeface="PF Din Text Comp Pro"/>
              <a:cs typeface="PF Din Text Comp Pr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8005" y="6750012"/>
            <a:ext cx="360045" cy="810260"/>
          </a:xfrm>
          <a:custGeom>
            <a:avLst/>
            <a:gdLst/>
            <a:ahLst/>
            <a:cxnLst/>
            <a:rect l="l" t="t" r="r" b="b"/>
            <a:pathLst>
              <a:path w="360045" h="810259">
                <a:moveTo>
                  <a:pt x="0" y="809993"/>
                </a:moveTo>
                <a:lnTo>
                  <a:pt x="359994" y="809993"/>
                </a:lnTo>
                <a:lnTo>
                  <a:pt x="359994" y="0"/>
                </a:lnTo>
                <a:lnTo>
                  <a:pt x="0" y="0"/>
                </a:lnTo>
                <a:lnTo>
                  <a:pt x="0" y="809993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864235" cy="846455"/>
          </a:xfrm>
          <a:custGeom>
            <a:avLst/>
            <a:gdLst/>
            <a:ahLst/>
            <a:cxnLst/>
            <a:rect l="l" t="t" r="r" b="b"/>
            <a:pathLst>
              <a:path w="864235" h="846455">
                <a:moveTo>
                  <a:pt x="0" y="845997"/>
                </a:moveTo>
                <a:lnTo>
                  <a:pt x="864006" y="845997"/>
                </a:lnTo>
                <a:lnTo>
                  <a:pt x="864006" y="0"/>
                </a:lnTo>
                <a:lnTo>
                  <a:pt x="0" y="0"/>
                </a:lnTo>
                <a:lnTo>
                  <a:pt x="0" y="845997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845997"/>
            <a:ext cx="1800225" cy="1314450"/>
          </a:xfrm>
          <a:custGeom>
            <a:avLst/>
            <a:gdLst/>
            <a:ahLst/>
            <a:cxnLst/>
            <a:rect l="l" t="t" r="r" b="b"/>
            <a:pathLst>
              <a:path w="1800225" h="1314450">
                <a:moveTo>
                  <a:pt x="0" y="1314005"/>
                </a:moveTo>
                <a:lnTo>
                  <a:pt x="1799996" y="1314005"/>
                </a:lnTo>
                <a:lnTo>
                  <a:pt x="1799996" y="0"/>
                </a:lnTo>
                <a:lnTo>
                  <a:pt x="0" y="0"/>
                </a:lnTo>
                <a:lnTo>
                  <a:pt x="0" y="13140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00" y="972005"/>
            <a:ext cx="885139" cy="9739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99996" y="834008"/>
            <a:ext cx="7966303" cy="38779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object 13"/>
          <p:cNvSpPr txBox="1"/>
          <p:nvPr/>
        </p:nvSpPr>
        <p:spPr>
          <a:xfrm>
            <a:off x="1832031" y="1094463"/>
            <a:ext cx="7781869" cy="3357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 algn="ctr">
              <a:lnSpc>
                <a:spcPct val="100800"/>
              </a:lnSpc>
            </a:pPr>
            <a:r>
              <a:rPr lang="ru-RU" sz="35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PF Din Text Cond Pro"/>
              </a:rPr>
              <a:t>Об </a:t>
            </a:r>
            <a:r>
              <a:rPr lang="ru-RU" sz="3600" b="1" dirty="0" smtClean="0">
                <a:solidFill>
                  <a:schemeClr val="bg1"/>
                </a:solidFill>
                <a:latin typeface="Arial Narrow" pitchFamily="34" charset="0"/>
              </a:rPr>
              <a:t>организации </a:t>
            </a:r>
            <a:r>
              <a:rPr lang="ru-RU" sz="3600" b="1" dirty="0">
                <a:solidFill>
                  <a:schemeClr val="bg1"/>
                </a:solidFill>
                <a:latin typeface="Arial Narrow" pitchFamily="34" charset="0"/>
              </a:rPr>
              <a:t>взаимодействия с многофункциональными центрами предоставления государственных и муниципальных услуг (МФЦ) при предоставлении государственных услуг </a:t>
            </a:r>
            <a:r>
              <a:rPr lang="ru-RU" sz="3600" b="1" dirty="0" err="1">
                <a:solidFill>
                  <a:schemeClr val="bg1"/>
                </a:solidFill>
                <a:latin typeface="Arial Narrow" pitchFamily="34" charset="0"/>
              </a:rPr>
              <a:t>Росреестра</a:t>
            </a:r>
            <a:endParaRPr sz="3500" b="1" dirty="0">
              <a:solidFill>
                <a:schemeClr val="bg1"/>
              </a:solidFill>
              <a:latin typeface="Arial Narrow" panose="020B0606020202030204" pitchFamily="34" charset="0"/>
              <a:cs typeface="PF Din Text Cond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1259" y="6804366"/>
            <a:ext cx="230832" cy="984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fld id="{FC277BF5-5DD3-4986-B334-6A1254DF2F06}" type="slidenum">
              <a:rPr lang="ru-RU" sz="1500" smtClean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pPr marL="12700">
                <a:lnSpc>
                  <a:spcPct val="100000"/>
                </a:lnSpc>
              </a:pPr>
              <a:t>2</a:t>
            </a:fld>
            <a:endParaRPr sz="15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800" y="7041605"/>
            <a:ext cx="0" cy="518795"/>
          </a:xfrm>
          <a:custGeom>
            <a:avLst/>
            <a:gdLst/>
            <a:ahLst/>
            <a:cxnLst/>
            <a:rect l="l" t="t" r="r" b="b"/>
            <a:pathLst>
              <a:path h="518795">
                <a:moveTo>
                  <a:pt x="0" y="0"/>
                </a:moveTo>
                <a:lnTo>
                  <a:pt x="0" y="518400"/>
                </a:lnTo>
              </a:path>
            </a:pathLst>
          </a:custGeom>
          <a:ln w="12700">
            <a:solidFill>
              <a:srgbClr val="004C6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71106" y="316559"/>
            <a:ext cx="9370786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3500"/>
              </a:lnSpc>
            </a:pPr>
            <a:r>
              <a:rPr lang="ru-RU" sz="4000" dirty="0" smtClean="0">
                <a:solidFill>
                  <a:srgbClr val="00AEEF"/>
                </a:solidFill>
                <a:latin typeface="Arial Narrow" panose="020B0606020202030204" pitchFamily="34" charset="0"/>
                <a:cs typeface="PF Din Text Comp Pro"/>
              </a:rPr>
              <a:t>ГОСУДАРСТВЕННЫЕ </a:t>
            </a:r>
            <a:r>
              <a:rPr lang="ru-RU" sz="4000" dirty="0" smtClean="0">
                <a:latin typeface="Arial Narrow" panose="020B0606020202030204" pitchFamily="34" charset="0"/>
                <a:cs typeface="PF Din Text Comp Pro"/>
              </a:rPr>
              <a:t>УСЛУГИ РОСРЕЕСТРА</a:t>
            </a:r>
            <a:endParaRPr lang="ru-RU" sz="4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54567" y="1050184"/>
            <a:ext cx="6781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Arial Narrow" pitchFamily="34" charset="0"/>
              </a:rPr>
              <a:t>государственный </a:t>
            </a:r>
            <a:r>
              <a:rPr lang="ru-RU" sz="3200" dirty="0">
                <a:latin typeface="Arial Narrow" pitchFamily="34" charset="0"/>
              </a:rPr>
              <a:t>кадастровый учет недвижимого имущества и (или) государственной регистрации </a:t>
            </a:r>
            <a:r>
              <a:rPr lang="ru-RU" sz="3200" dirty="0" smtClean="0">
                <a:latin typeface="Arial Narrow" pitchFamily="34" charset="0"/>
              </a:rPr>
              <a:t>прав</a:t>
            </a:r>
            <a:endParaRPr lang="ru-RU" sz="3200" dirty="0">
              <a:latin typeface="Arial Narrow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Arial Narrow" pitchFamily="34" charset="0"/>
              </a:rPr>
              <a:t>предоставление </a:t>
            </a:r>
            <a:r>
              <a:rPr lang="ru-RU" sz="3200" dirty="0">
                <a:latin typeface="Arial Narrow" pitchFamily="34" charset="0"/>
              </a:rPr>
              <a:t>сведений, содержащихся в </a:t>
            </a:r>
            <a:r>
              <a:rPr lang="ru-RU" sz="3200" dirty="0" smtClean="0">
                <a:latin typeface="Arial Narrow" pitchFamily="34" charset="0"/>
              </a:rPr>
              <a:t>ЕГРН</a:t>
            </a:r>
            <a:endParaRPr lang="ru-RU" sz="3200" dirty="0">
              <a:latin typeface="Arial Narrow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Arial Narrow" pitchFamily="34" charset="0"/>
              </a:rPr>
              <a:t>ведение </a:t>
            </a:r>
            <a:r>
              <a:rPr lang="ru-RU" sz="3200" dirty="0">
                <a:latin typeface="Arial Narrow" pitchFamily="34" charset="0"/>
              </a:rPr>
              <a:t>фонда </a:t>
            </a:r>
            <a:r>
              <a:rPr lang="ru-RU" sz="3200" dirty="0" smtClean="0">
                <a:latin typeface="Arial Narrow" pitchFamily="34" charset="0"/>
              </a:rPr>
              <a:t>данных</a:t>
            </a:r>
            <a:endParaRPr lang="ru-RU" sz="3200" dirty="0">
              <a:latin typeface="Arial Narrow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Arial Narrow" pitchFamily="34" charset="0"/>
              </a:rPr>
              <a:t>предоставление </a:t>
            </a:r>
            <a:r>
              <a:rPr lang="ru-RU" sz="3200" dirty="0">
                <a:latin typeface="Arial Narrow" pitchFamily="34" charset="0"/>
              </a:rPr>
              <a:t>земельных участков Дальневосточного федерального </a:t>
            </a:r>
            <a:r>
              <a:rPr lang="ru-RU" sz="3200" dirty="0" smtClean="0">
                <a:latin typeface="Arial Narrow" pitchFamily="34" charset="0"/>
              </a:rPr>
              <a:t>округа</a:t>
            </a:r>
            <a:endParaRPr lang="ru-RU" sz="3200" dirty="0">
              <a:latin typeface="Arial Narrow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latin typeface="Arial Narrow" pitchFamily="34" charset="0"/>
              </a:rPr>
              <a:t>лицензирование </a:t>
            </a:r>
            <a:r>
              <a:rPr lang="ru-RU" sz="3200" dirty="0">
                <a:latin typeface="Arial Narrow" pitchFamily="34" charset="0"/>
              </a:rPr>
              <a:t>геодезических и картографических работ</a:t>
            </a:r>
          </a:p>
        </p:txBody>
      </p:sp>
      <p:sp>
        <p:nvSpPr>
          <p:cNvPr id="10" name="object 11"/>
          <p:cNvSpPr/>
          <p:nvPr/>
        </p:nvSpPr>
        <p:spPr>
          <a:xfrm>
            <a:off x="970916" y="765400"/>
            <a:ext cx="489584" cy="90170"/>
          </a:xfrm>
          <a:custGeom>
            <a:avLst/>
            <a:gdLst/>
            <a:ahLst/>
            <a:cxnLst/>
            <a:rect l="l" t="t" r="r" b="b"/>
            <a:pathLst>
              <a:path w="489585" h="90170">
                <a:moveTo>
                  <a:pt x="0" y="90004"/>
                </a:moveTo>
                <a:lnTo>
                  <a:pt x="489597" y="90004"/>
                </a:lnTo>
                <a:lnTo>
                  <a:pt x="489597" y="0"/>
                </a:lnTo>
                <a:lnTo>
                  <a:pt x="0" y="0"/>
                </a:lnTo>
                <a:lnTo>
                  <a:pt x="0" y="900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388667843"/>
              </p:ext>
            </p:extLst>
          </p:nvPr>
        </p:nvGraphicFramePr>
        <p:xfrm>
          <a:off x="542091" y="3089517"/>
          <a:ext cx="3352800" cy="4470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Скругленная прямоугольная выноска 13"/>
          <p:cNvSpPr/>
          <p:nvPr/>
        </p:nvSpPr>
        <p:spPr>
          <a:xfrm>
            <a:off x="971106" y="1876425"/>
            <a:ext cx="2683461" cy="1150045"/>
          </a:xfrm>
          <a:prstGeom prst="wedgeRoundRectCallout">
            <a:avLst>
              <a:gd name="adj1" fmla="val 400"/>
              <a:gd name="adj2" fmla="val 139933"/>
              <a:gd name="adj3" fmla="val 16667"/>
            </a:avLst>
          </a:prstGeom>
          <a:solidFill>
            <a:schemeClr val="bg1"/>
          </a:solidFill>
          <a:ln w="19050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5 видов услуг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900" y="6020833"/>
            <a:ext cx="1965467" cy="130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1259" y="6804366"/>
            <a:ext cx="230832" cy="984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fld id="{FC277BF5-5DD3-4986-B334-6A1254DF2F06}" type="slidenum">
              <a:rPr lang="ru-RU" sz="1500" smtClean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pPr marL="12700">
                <a:lnSpc>
                  <a:spcPct val="100000"/>
                </a:lnSpc>
              </a:pPr>
              <a:t>3</a:t>
            </a:fld>
            <a:endParaRPr sz="15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800" y="7041605"/>
            <a:ext cx="0" cy="518795"/>
          </a:xfrm>
          <a:custGeom>
            <a:avLst/>
            <a:gdLst/>
            <a:ahLst/>
            <a:cxnLst/>
            <a:rect l="l" t="t" r="r" b="b"/>
            <a:pathLst>
              <a:path h="518795">
                <a:moveTo>
                  <a:pt x="0" y="0"/>
                </a:moveTo>
                <a:lnTo>
                  <a:pt x="0" y="518400"/>
                </a:lnTo>
              </a:path>
            </a:pathLst>
          </a:custGeom>
          <a:ln w="12700">
            <a:solidFill>
              <a:srgbClr val="004C6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50900" y="240436"/>
            <a:ext cx="9599386" cy="1346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3500"/>
              </a:lnSpc>
            </a:pPr>
            <a:r>
              <a:rPr lang="ru-RU" sz="4000" dirty="0" smtClean="0">
                <a:solidFill>
                  <a:srgbClr val="00AEEF"/>
                </a:solidFill>
                <a:latin typeface="Arial Narrow" panose="020B0606020202030204" pitchFamily="34" charset="0"/>
                <a:cs typeface="PF Din Text Comp Pro"/>
              </a:rPr>
              <a:t>УСЛУГИ </a:t>
            </a:r>
            <a:r>
              <a:rPr lang="ru-RU" sz="4000" dirty="0" smtClean="0">
                <a:latin typeface="Arial Narrow" panose="020B0606020202030204" pitchFamily="34" charset="0"/>
                <a:cs typeface="PF Din Text Comp Pro"/>
              </a:rPr>
              <a:t>РОСРЕЕСТРА </a:t>
            </a:r>
            <a:r>
              <a:rPr lang="ru-RU" sz="4000" dirty="0">
                <a:latin typeface="Arial Narrow" panose="020B0606020202030204" pitchFamily="34" charset="0"/>
                <a:cs typeface="PF Din Text Comp Pro"/>
              </a:rPr>
              <a:t>– </a:t>
            </a:r>
            <a:r>
              <a:rPr lang="ru-RU" sz="4000" dirty="0" smtClean="0">
                <a:latin typeface="Arial Narrow" panose="020B0606020202030204" pitchFamily="34" charset="0"/>
                <a:cs typeface="PF Din Text Comp Pro"/>
              </a:rPr>
              <a:t>ПОПУЛЯРНЫЕ УСЛУГИ МФЦ</a:t>
            </a:r>
            <a:endParaRPr lang="ru-RU" sz="4000" dirty="0">
              <a:latin typeface="Arial Narrow" panose="020B0606020202030204" pitchFamily="34" charset="0"/>
              <a:cs typeface="PF Din Text Comp Pro"/>
            </a:endParaRPr>
          </a:p>
          <a:p>
            <a:pPr marL="12700" marR="6350" algn="ctr">
              <a:lnSpc>
                <a:spcPts val="3500"/>
              </a:lnSpc>
            </a:pPr>
            <a:endParaRPr lang="ru-RU" sz="4000" i="1" dirty="0" smtClean="0">
              <a:solidFill>
                <a:srgbClr val="00AEEF"/>
              </a:solidFill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3" name="object 11"/>
          <p:cNvSpPr/>
          <p:nvPr/>
        </p:nvSpPr>
        <p:spPr>
          <a:xfrm>
            <a:off x="960600" y="1069340"/>
            <a:ext cx="489584" cy="90170"/>
          </a:xfrm>
          <a:custGeom>
            <a:avLst/>
            <a:gdLst/>
            <a:ahLst/>
            <a:cxnLst/>
            <a:rect l="l" t="t" r="r" b="b"/>
            <a:pathLst>
              <a:path w="489585" h="90170">
                <a:moveTo>
                  <a:pt x="0" y="90004"/>
                </a:moveTo>
                <a:lnTo>
                  <a:pt x="489597" y="90004"/>
                </a:lnTo>
                <a:lnTo>
                  <a:pt x="489597" y="0"/>
                </a:lnTo>
                <a:lnTo>
                  <a:pt x="0" y="0"/>
                </a:lnTo>
                <a:lnTo>
                  <a:pt x="0" y="900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Прямоугольник 13"/>
          <p:cNvSpPr/>
          <p:nvPr/>
        </p:nvSpPr>
        <p:spPr>
          <a:xfrm>
            <a:off x="3242908" y="1542527"/>
            <a:ext cx="2408592" cy="17054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 sz="2800" b="1" dirty="0">
              <a:ln>
                <a:solidFill>
                  <a:srgbClr val="000000"/>
                </a:solidFill>
              </a:ln>
              <a:solidFill>
                <a:srgbClr val="702B0E"/>
              </a:solidFill>
              <a:latin typeface="Arial Narrow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593" y="5854171"/>
            <a:ext cx="4724399" cy="156917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26" y="5777596"/>
            <a:ext cx="4232373" cy="1722323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107122619"/>
              </p:ext>
            </p:extLst>
          </p:nvPr>
        </p:nvGraphicFramePr>
        <p:xfrm>
          <a:off x="991686" y="1266825"/>
          <a:ext cx="4555067" cy="4311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12857780"/>
              </p:ext>
            </p:extLst>
          </p:nvPr>
        </p:nvGraphicFramePr>
        <p:xfrm>
          <a:off x="5651500" y="1196642"/>
          <a:ext cx="4798786" cy="4752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1259" y="6804366"/>
            <a:ext cx="230832" cy="984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fld id="{FC277BF5-5DD3-4986-B334-6A1254DF2F06}" type="slidenum">
              <a:rPr lang="ru-RU" sz="1500" smtClean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pPr marL="12700">
                <a:lnSpc>
                  <a:spcPct val="100000"/>
                </a:lnSpc>
              </a:pPr>
              <a:t>4</a:t>
            </a:fld>
            <a:endParaRPr sz="15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800" y="7041605"/>
            <a:ext cx="0" cy="518795"/>
          </a:xfrm>
          <a:custGeom>
            <a:avLst/>
            <a:gdLst/>
            <a:ahLst/>
            <a:cxnLst/>
            <a:rect l="l" t="t" r="r" b="b"/>
            <a:pathLst>
              <a:path h="518795">
                <a:moveTo>
                  <a:pt x="0" y="0"/>
                </a:moveTo>
                <a:lnTo>
                  <a:pt x="0" y="518400"/>
                </a:lnTo>
              </a:path>
            </a:pathLst>
          </a:custGeom>
          <a:ln w="12700">
            <a:solidFill>
              <a:srgbClr val="004C6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28914" y="172395"/>
            <a:ext cx="9599386" cy="897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3500"/>
              </a:lnSpc>
            </a:pPr>
            <a:r>
              <a:rPr lang="ru-RU" sz="4000" dirty="0" smtClean="0">
                <a:solidFill>
                  <a:srgbClr val="00AEEF"/>
                </a:solidFill>
                <a:latin typeface="Arial Narrow" panose="020B0606020202030204" pitchFamily="34" charset="0"/>
                <a:cs typeface="PF Din Text Comp Pro"/>
              </a:rPr>
              <a:t>ЦЕЛЕВАЯ </a:t>
            </a:r>
            <a:r>
              <a:rPr lang="ru-RU" sz="4000" dirty="0" smtClean="0">
                <a:latin typeface="Arial Narrow" panose="020B0606020202030204" pitchFamily="34" charset="0"/>
                <a:cs typeface="PF Din Text Comp Pro"/>
              </a:rPr>
              <a:t>МОДЕЛЬ «РЕГИСТРАЦИЯ ПРАВА СОБСТВЕННОСТИ»</a:t>
            </a:r>
            <a:endParaRPr lang="ru-RU" sz="4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900" y="1724026"/>
            <a:ext cx="9372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sz="2400" dirty="0" smtClean="0"/>
              <a:t>       </a:t>
            </a:r>
            <a:endParaRPr lang="ru-RU" dirty="0"/>
          </a:p>
        </p:txBody>
      </p:sp>
      <p:sp>
        <p:nvSpPr>
          <p:cNvPr id="13" name="object 11"/>
          <p:cNvSpPr/>
          <p:nvPr/>
        </p:nvSpPr>
        <p:spPr>
          <a:xfrm>
            <a:off x="970916" y="1114425"/>
            <a:ext cx="489584" cy="90170"/>
          </a:xfrm>
          <a:custGeom>
            <a:avLst/>
            <a:gdLst/>
            <a:ahLst/>
            <a:cxnLst/>
            <a:rect l="l" t="t" r="r" b="b"/>
            <a:pathLst>
              <a:path w="489585" h="90170">
                <a:moveTo>
                  <a:pt x="0" y="90004"/>
                </a:moveTo>
                <a:lnTo>
                  <a:pt x="489597" y="90004"/>
                </a:lnTo>
                <a:lnTo>
                  <a:pt x="489597" y="0"/>
                </a:lnTo>
                <a:lnTo>
                  <a:pt x="0" y="0"/>
                </a:lnTo>
                <a:lnTo>
                  <a:pt x="0" y="900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8882" y="3755402"/>
            <a:ext cx="4351684" cy="3286204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970916" y="4248417"/>
            <a:ext cx="3080763" cy="2135797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Охват населения: 98,97%</a:t>
            </a:r>
            <a:endParaRPr lang="ru-RU" sz="400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20565" y="1114425"/>
            <a:ext cx="4537372" cy="2640976"/>
          </a:xfrm>
          <a:prstGeom prst="roundRect">
            <a:avLst/>
          </a:prstGeom>
          <a:solidFill>
            <a:schemeClr val="accent1"/>
          </a:solidFill>
          <a:ln>
            <a:solidFill>
              <a:srgbClr val="702B0E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Narrow" pitchFamily="34" charset="0"/>
              </a:rPr>
              <a:t>ПЛАН НА 2017 ГОД:</a:t>
            </a:r>
          </a:p>
          <a:p>
            <a:pPr algn="ctr"/>
            <a:r>
              <a:rPr lang="ru-RU" sz="3200" dirty="0" smtClean="0">
                <a:latin typeface="Arial Narrow" pitchFamily="34" charset="0"/>
              </a:rPr>
              <a:t>количество заявлений</a:t>
            </a:r>
          </a:p>
          <a:p>
            <a:pPr algn="ctr"/>
            <a:r>
              <a:rPr lang="ru-RU" sz="3200" dirty="0" smtClean="0">
                <a:latin typeface="Arial Narrow" pitchFamily="34" charset="0"/>
              </a:rPr>
              <a:t>на 1 «окно» не более 19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18100" y="4314825"/>
            <a:ext cx="4537373" cy="2362200"/>
          </a:xfrm>
          <a:prstGeom prst="roundRect">
            <a:avLst/>
          </a:prstGeom>
          <a:solidFill>
            <a:schemeClr val="accent1"/>
          </a:solidFill>
          <a:ln>
            <a:solidFill>
              <a:srgbClr val="702B0E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Narrow" pitchFamily="34" charset="0"/>
              </a:rPr>
              <a:t>ФАКТ НА 01.07.2017:</a:t>
            </a:r>
          </a:p>
          <a:p>
            <a:pPr algn="ctr"/>
            <a:r>
              <a:rPr lang="ru-RU" sz="3200" dirty="0" smtClean="0">
                <a:latin typeface="Arial Narrow" pitchFamily="34" charset="0"/>
              </a:rPr>
              <a:t>количество заявлений</a:t>
            </a:r>
          </a:p>
          <a:p>
            <a:pPr algn="ctr"/>
            <a:r>
              <a:rPr lang="ru-RU" sz="3200" dirty="0" smtClean="0">
                <a:latin typeface="Arial Narrow" pitchFamily="34" charset="0"/>
              </a:rPr>
              <a:t>на 1 «окно» не более 3</a:t>
            </a:r>
            <a:endParaRPr lang="ru-RU" sz="3200" dirty="0">
              <a:latin typeface="Arial Narrow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37" y="1114425"/>
            <a:ext cx="3537963" cy="274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0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1259" y="6804366"/>
            <a:ext cx="230832" cy="984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fld id="{FC277BF5-5DD3-4986-B334-6A1254DF2F06}" type="slidenum">
              <a:rPr lang="ru-RU" sz="1500" smtClean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pPr marL="12700">
                <a:lnSpc>
                  <a:spcPct val="100000"/>
                </a:lnSpc>
              </a:pPr>
              <a:t>5</a:t>
            </a:fld>
            <a:endParaRPr sz="15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800" y="7041605"/>
            <a:ext cx="0" cy="518795"/>
          </a:xfrm>
          <a:custGeom>
            <a:avLst/>
            <a:gdLst/>
            <a:ahLst/>
            <a:cxnLst/>
            <a:rect l="l" t="t" r="r" b="b"/>
            <a:pathLst>
              <a:path h="518795">
                <a:moveTo>
                  <a:pt x="0" y="0"/>
                </a:moveTo>
                <a:lnTo>
                  <a:pt x="0" y="518400"/>
                </a:lnTo>
              </a:path>
            </a:pathLst>
          </a:custGeom>
          <a:ln w="12700">
            <a:solidFill>
              <a:srgbClr val="004C6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28914" y="315437"/>
            <a:ext cx="9764486" cy="4510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3500"/>
              </a:lnSpc>
            </a:pPr>
            <a:r>
              <a:rPr lang="ru-RU" sz="4000" dirty="0" smtClean="0">
                <a:solidFill>
                  <a:srgbClr val="00AEEF"/>
                </a:solidFill>
                <a:latin typeface="Arial Narrow" panose="020B0606020202030204" pitchFamily="34" charset="0"/>
                <a:cs typeface="PF Din Text Comp Pro"/>
              </a:rPr>
              <a:t>ЭФФЕКТИВНОЕ </a:t>
            </a:r>
            <a:r>
              <a:rPr lang="ru-RU" sz="4000" dirty="0" smtClean="0">
                <a:latin typeface="Arial Narrow" panose="020B0606020202030204" pitchFamily="34" charset="0"/>
                <a:cs typeface="PF Din Text Comp Pro"/>
              </a:rPr>
              <a:t>ВЗАИМОДЕЙСТВИЕ</a:t>
            </a:r>
            <a:endParaRPr lang="ru-RU" sz="4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900" y="1724026"/>
            <a:ext cx="9372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sz="2400" dirty="0" smtClean="0"/>
              <a:t>       </a:t>
            </a:r>
            <a:endParaRPr lang="ru-RU" dirty="0"/>
          </a:p>
        </p:txBody>
      </p:sp>
      <p:sp>
        <p:nvSpPr>
          <p:cNvPr id="13" name="object 11"/>
          <p:cNvSpPr/>
          <p:nvPr/>
        </p:nvSpPr>
        <p:spPr>
          <a:xfrm>
            <a:off x="1006171" y="793786"/>
            <a:ext cx="489584" cy="90170"/>
          </a:xfrm>
          <a:custGeom>
            <a:avLst/>
            <a:gdLst/>
            <a:ahLst/>
            <a:cxnLst/>
            <a:rect l="l" t="t" r="r" b="b"/>
            <a:pathLst>
              <a:path w="489585" h="90170">
                <a:moveTo>
                  <a:pt x="0" y="90004"/>
                </a:moveTo>
                <a:lnTo>
                  <a:pt x="489597" y="90004"/>
                </a:lnTo>
                <a:lnTo>
                  <a:pt x="489597" y="0"/>
                </a:lnTo>
                <a:lnTo>
                  <a:pt x="0" y="0"/>
                </a:lnTo>
                <a:lnTo>
                  <a:pt x="0" y="900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4280" b="5407"/>
          <a:stretch/>
        </p:blipFill>
        <p:spPr>
          <a:xfrm rot="18888035">
            <a:off x="404245" y="3660501"/>
            <a:ext cx="3966675" cy="3655565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1265757" y="4758753"/>
            <a:ext cx="2416178" cy="1721256"/>
          </a:xfrm>
          <a:prstGeom prst="roundRect">
            <a:avLst/>
          </a:prstGeom>
          <a:noFill/>
          <a:ln w="28575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bg1"/>
                </a:solidFill>
                <a:latin typeface="Arial Narrow" pitchFamily="34" charset="0"/>
              </a:rPr>
              <a:t>Координацион-ные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</a:rPr>
              <a:t> совещания</a:t>
            </a:r>
            <a:endParaRPr lang="ru-RU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67344">
            <a:off x="2184062" y="1506893"/>
            <a:ext cx="2885800" cy="3060321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2673036" y="2545023"/>
            <a:ext cx="1907852" cy="1074689"/>
          </a:xfrm>
          <a:prstGeom prst="roundRect">
            <a:avLst/>
          </a:prstGeom>
          <a:noFill/>
          <a:ln w="28575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</a:rPr>
              <a:t>Система логистики</a:t>
            </a:r>
            <a:endParaRPr lang="ru-RU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" t="569" r="-27" b="14447"/>
          <a:stretch/>
        </p:blipFill>
        <p:spPr>
          <a:xfrm rot="168713">
            <a:off x="3551327" y="4663436"/>
            <a:ext cx="2750290" cy="2336269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3659755" y="5488285"/>
            <a:ext cx="2499692" cy="1089333"/>
          </a:xfrm>
          <a:prstGeom prst="roundRect">
            <a:avLst/>
          </a:prstGeom>
          <a:noFill/>
          <a:ln w="28575"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Narrow" pitchFamily="34" charset="0"/>
              </a:rPr>
              <a:t>М</a:t>
            </a:r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</a:rPr>
              <a:t>ониторинг</a:t>
            </a:r>
            <a:endParaRPr lang="ru-RU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2" t="3581" r="16099"/>
          <a:stretch/>
        </p:blipFill>
        <p:spPr>
          <a:xfrm rot="16200000">
            <a:off x="4355165" y="808688"/>
            <a:ext cx="6174070" cy="6324599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4746311" y="3494151"/>
            <a:ext cx="1777380" cy="953672"/>
          </a:xfrm>
          <a:prstGeom prst="roundRect">
            <a:avLst/>
          </a:prstGeom>
          <a:noFill/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 Narrow" pitchFamily="34" charset="0"/>
              </a:rPr>
              <a:t>E-mail</a:t>
            </a:r>
            <a:endParaRPr lang="ru-RU" sz="3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50144" y="5082036"/>
            <a:ext cx="2169303" cy="1074689"/>
          </a:xfrm>
          <a:prstGeom prst="roundRect">
            <a:avLst/>
          </a:prstGeom>
          <a:noFill/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Narrow" pitchFamily="34" charset="0"/>
              </a:rPr>
              <a:t>Оперативная связь</a:t>
            </a:r>
            <a:endParaRPr lang="ru-RU" sz="28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34795" y="1724026"/>
            <a:ext cx="2514600" cy="2009719"/>
          </a:xfrm>
          <a:prstGeom prst="roundRect">
            <a:avLst/>
          </a:prstGeom>
          <a:noFill/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Narrow" pitchFamily="34" charset="0"/>
              </a:rPr>
              <a:t>FTP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Arial Narrow" pitchFamily="34" charset="0"/>
              </a:rPr>
              <a:t>–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 сервер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</a:rPr>
              <a:t>(контактные данные, обмен информацией, формы документов и т.д.)</a:t>
            </a:r>
            <a:endParaRPr lang="ru-RU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"/>
          <a:stretch/>
        </p:blipFill>
        <p:spPr>
          <a:xfrm>
            <a:off x="706793" y="1474271"/>
            <a:ext cx="1767053" cy="220528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97" y="4758753"/>
            <a:ext cx="2093103" cy="245081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100" y="766523"/>
            <a:ext cx="3467100" cy="150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2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1259" y="6804366"/>
            <a:ext cx="230832" cy="984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fld id="{FC277BF5-5DD3-4986-B334-6A1254DF2F06}" type="slidenum">
              <a:rPr lang="ru-RU" sz="1500" smtClean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pPr marL="12700">
                <a:lnSpc>
                  <a:spcPct val="100000"/>
                </a:lnSpc>
              </a:pPr>
              <a:t>6</a:t>
            </a:fld>
            <a:endParaRPr sz="15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800" y="7041605"/>
            <a:ext cx="0" cy="518795"/>
          </a:xfrm>
          <a:custGeom>
            <a:avLst/>
            <a:gdLst/>
            <a:ahLst/>
            <a:cxnLst/>
            <a:rect l="l" t="t" r="r" b="b"/>
            <a:pathLst>
              <a:path h="518795">
                <a:moveTo>
                  <a:pt x="0" y="0"/>
                </a:moveTo>
                <a:lnTo>
                  <a:pt x="0" y="518400"/>
                </a:lnTo>
              </a:path>
            </a:pathLst>
          </a:custGeom>
          <a:ln w="12700">
            <a:solidFill>
              <a:srgbClr val="004C6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50900" y="289680"/>
            <a:ext cx="9764486" cy="4510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3500"/>
              </a:lnSpc>
            </a:pPr>
            <a:r>
              <a:rPr lang="ru-RU" sz="4000" dirty="0" smtClean="0">
                <a:solidFill>
                  <a:srgbClr val="00AEEF"/>
                </a:solidFill>
                <a:latin typeface="Arial Narrow" panose="020B0606020202030204" pitchFamily="34" charset="0"/>
                <a:cs typeface="PF Din Text Comp Pro"/>
              </a:rPr>
              <a:t>КАЧЕСТВО </a:t>
            </a:r>
            <a:r>
              <a:rPr lang="ru-RU" sz="4000" dirty="0" smtClean="0">
                <a:latin typeface="Arial Narrow" panose="020B0606020202030204" pitchFamily="34" charset="0"/>
                <a:cs typeface="PF Din Text Comp Pro"/>
              </a:rPr>
              <a:t>УСЛУГ</a:t>
            </a:r>
            <a:endParaRPr lang="ru-RU" sz="4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0900" y="1724026"/>
            <a:ext cx="9372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sz="2400" dirty="0" smtClean="0"/>
              <a:t>       </a:t>
            </a:r>
            <a:endParaRPr lang="ru-RU" dirty="0"/>
          </a:p>
        </p:txBody>
      </p:sp>
      <p:sp>
        <p:nvSpPr>
          <p:cNvPr id="13" name="object 11"/>
          <p:cNvSpPr/>
          <p:nvPr/>
        </p:nvSpPr>
        <p:spPr>
          <a:xfrm>
            <a:off x="877311" y="721844"/>
            <a:ext cx="489584" cy="90170"/>
          </a:xfrm>
          <a:custGeom>
            <a:avLst/>
            <a:gdLst/>
            <a:ahLst/>
            <a:cxnLst/>
            <a:rect l="l" t="t" r="r" b="b"/>
            <a:pathLst>
              <a:path w="489585" h="90170">
                <a:moveTo>
                  <a:pt x="0" y="90004"/>
                </a:moveTo>
                <a:lnTo>
                  <a:pt x="489597" y="90004"/>
                </a:lnTo>
                <a:lnTo>
                  <a:pt x="489597" y="0"/>
                </a:lnTo>
                <a:lnTo>
                  <a:pt x="0" y="0"/>
                </a:lnTo>
                <a:lnTo>
                  <a:pt x="0" y="900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0" name="Стрелка вправо 9"/>
          <p:cNvSpPr/>
          <p:nvPr/>
        </p:nvSpPr>
        <p:spPr>
          <a:xfrm>
            <a:off x="850900" y="715486"/>
            <a:ext cx="4419599" cy="201708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Обучение</a:t>
            </a:r>
            <a:endParaRPr lang="ru-RU" sz="40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850899" y="2939379"/>
            <a:ext cx="4419601" cy="206124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Рабочая группа</a:t>
            </a:r>
            <a:endParaRPr lang="ru-RU" sz="40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877311" y="5162986"/>
            <a:ext cx="4393189" cy="2209802"/>
          </a:xfrm>
          <a:prstGeom prst="rightArrow">
            <a:avLst/>
          </a:prstGeom>
          <a:solidFill>
            <a:schemeClr val="accent1"/>
          </a:solidFill>
          <a:ln w="28575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Информирование</a:t>
            </a:r>
            <a:endParaRPr lang="ru-RU" sz="40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52163" y="715486"/>
            <a:ext cx="3423735" cy="222389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практические занятия;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ВКС;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стажировки</a:t>
            </a:r>
            <a:endParaRPr lang="ru-RU" sz="28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952162" y="3171825"/>
            <a:ext cx="3423737" cy="18288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э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кспертная оценка методических материалов</a:t>
            </a:r>
            <a:endParaRPr lang="ru-RU" sz="28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52163" y="5196527"/>
            <a:ext cx="3423737" cy="2142720"/>
          </a:xfrm>
          <a:prstGeom prst="roundRect">
            <a:avLst/>
          </a:prstGeom>
          <a:solidFill>
            <a:schemeClr val="accent1"/>
          </a:solidFill>
          <a:ln w="28575">
            <a:solidFill>
              <a:srgbClr val="702B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д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ни «открытых дверей»;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Семинары;</a:t>
            </a:r>
            <a:endParaRPr lang="ru-RU" sz="28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Arial Narrow" pitchFamily="34" charset="0"/>
              </a:rPr>
              <a:t>«круглые столы»</a:t>
            </a:r>
            <a:endParaRPr lang="ru-RU" sz="2800" dirty="0">
              <a:solidFill>
                <a:schemeClr val="tx1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288" y="3365028"/>
            <a:ext cx="1524906" cy="1635597"/>
          </a:xfrm>
          <a:prstGeom prst="rect">
            <a:avLst/>
          </a:prstGeom>
        </p:spPr>
      </p:pic>
      <p:pic>
        <p:nvPicPr>
          <p:cNvPr id="20" name="Picture 4" descr="E:\документы\на Общественный совет\обучение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DF2F6"/>
              </a:clrFrom>
              <a:clrTo>
                <a:srgbClr val="EDF2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883957"/>
            <a:ext cx="1635245" cy="18486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документы\на Общественный совет\опросы общественного мнения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499" y="5457825"/>
            <a:ext cx="1613695" cy="158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39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11259" y="6804366"/>
            <a:ext cx="230832" cy="23723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fld id="{2E8F3C26-1142-4C53-BD55-4E5FB3BDE2B6}" type="slidenum">
              <a:rPr lang="ru-RU" sz="1500" smtClean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pPr marL="12700">
                <a:lnSpc>
                  <a:spcPct val="100000"/>
                </a:lnSpc>
              </a:pPr>
              <a:t>7</a:t>
            </a:fld>
            <a:endParaRPr sz="15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3600" y="648000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0" y="158394"/>
                </a:moveTo>
                <a:lnTo>
                  <a:pt x="158394" y="158394"/>
                </a:lnTo>
                <a:lnTo>
                  <a:pt x="158394" y="0"/>
                </a:lnTo>
                <a:lnTo>
                  <a:pt x="0" y="0"/>
                </a:lnTo>
                <a:lnTo>
                  <a:pt x="0" y="158394"/>
                </a:lnTo>
                <a:close/>
              </a:path>
            </a:pathLst>
          </a:custGeom>
          <a:solidFill>
            <a:srgbClr val="93959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1800" y="7041605"/>
            <a:ext cx="0" cy="518795"/>
          </a:xfrm>
          <a:custGeom>
            <a:avLst/>
            <a:gdLst/>
            <a:ahLst/>
            <a:cxnLst/>
            <a:rect l="l" t="t" r="r" b="b"/>
            <a:pathLst>
              <a:path h="518795">
                <a:moveTo>
                  <a:pt x="0" y="0"/>
                </a:moveTo>
                <a:lnTo>
                  <a:pt x="0" y="518400"/>
                </a:lnTo>
              </a:path>
            </a:pathLst>
          </a:custGeom>
          <a:ln w="12700">
            <a:solidFill>
              <a:srgbClr val="004C6E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516" y="198005"/>
            <a:ext cx="623366" cy="68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515300" y="1038225"/>
            <a:ext cx="5507800" cy="589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ts val="4620"/>
              </a:lnSpc>
            </a:pPr>
            <a:r>
              <a:rPr lang="ru-RU" sz="4000" dirty="0" smtClean="0">
                <a:solidFill>
                  <a:srgbClr val="00AEEF"/>
                </a:solidFill>
                <a:latin typeface="Arial Narrow" panose="020B0606020202030204" pitchFamily="34" charset="0"/>
                <a:cs typeface="PF Din Text Comp Pro"/>
              </a:rPr>
              <a:t>СПАСИБО ЗА ВНИМАНИЕ!</a:t>
            </a:r>
          </a:p>
        </p:txBody>
      </p:sp>
      <p:sp>
        <p:nvSpPr>
          <p:cNvPr id="11" name="object 11"/>
          <p:cNvSpPr/>
          <p:nvPr/>
        </p:nvSpPr>
        <p:spPr>
          <a:xfrm>
            <a:off x="1515300" y="1876425"/>
            <a:ext cx="489584" cy="90170"/>
          </a:xfrm>
          <a:custGeom>
            <a:avLst/>
            <a:gdLst/>
            <a:ahLst/>
            <a:cxnLst/>
            <a:rect l="l" t="t" r="r" b="b"/>
            <a:pathLst>
              <a:path w="489585" h="90170">
                <a:moveTo>
                  <a:pt x="0" y="90004"/>
                </a:moveTo>
                <a:lnTo>
                  <a:pt x="489597" y="90004"/>
                </a:lnTo>
                <a:lnTo>
                  <a:pt x="489597" y="0"/>
                </a:lnTo>
                <a:lnTo>
                  <a:pt x="0" y="0"/>
                </a:lnTo>
                <a:lnTo>
                  <a:pt x="0" y="900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3"/>
          <p:cNvSpPr txBox="1"/>
          <p:nvPr/>
        </p:nvSpPr>
        <p:spPr>
          <a:xfrm>
            <a:off x="363600" y="3857059"/>
            <a:ext cx="153888" cy="25271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НОВ</a:t>
            </a:r>
            <a:r>
              <a:rPr sz="1000" spc="35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Г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ОРОДСКА</a:t>
            </a:r>
            <a:r>
              <a:rPr sz="100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Я  </a:t>
            </a:r>
            <a:r>
              <a:rPr sz="1000" spc="5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 </a:t>
            </a:r>
            <a:r>
              <a:rPr sz="1000" spc="110" dirty="0">
                <a:solidFill>
                  <a:srgbClr val="939598"/>
                </a:solidFill>
                <a:latin typeface="Arial Narrow" panose="020B0606020202030204" pitchFamily="34" charset="0"/>
                <a:cs typeface="PF Din Text Comp Pro"/>
              </a:rPr>
              <a:t>ОБЛАСТЬ</a:t>
            </a:r>
            <a:endParaRPr sz="1000" dirty="0">
              <a:latin typeface="Arial Narrow" panose="020B0606020202030204" pitchFamily="34" charset="0"/>
              <a:cs typeface="PF Din Text Comp Pro"/>
            </a:endParaRPr>
          </a:p>
        </p:txBody>
      </p:sp>
      <p:sp>
        <p:nvSpPr>
          <p:cNvPr id="10" name="object 9"/>
          <p:cNvSpPr/>
          <p:nvPr/>
        </p:nvSpPr>
        <p:spPr>
          <a:xfrm>
            <a:off x="1515300" y="2214890"/>
            <a:ext cx="9176702" cy="53451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812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</TotalTime>
  <Words>208</Words>
  <Application>Microsoft Office PowerPoint</Application>
  <PresentationFormat>Произвольный</PresentationFormat>
  <Paragraphs>73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Танечка</dc:creator>
  <cp:lastModifiedBy>Кононова Юлия Юрьевна</cp:lastModifiedBy>
  <cp:revision>89</cp:revision>
  <cp:lastPrinted>2017-05-24T07:32:57Z</cp:lastPrinted>
  <dcterms:created xsi:type="dcterms:W3CDTF">2017-03-10T15:25:40Z</dcterms:created>
  <dcterms:modified xsi:type="dcterms:W3CDTF">2017-07-20T10:19:49Z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2017-03-03T00:00:00Z</vt:filetime>
  </property>
  <property fmtid="{D5CDD505-2E9C-101B-9397-08002B2CF9AE}" pid="3" name="LastSaved">
    <vt:filetime>2017-03-10T00:00:00Z</vt:filetime>
  </property>
</Properties>
</file>